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469" r:id="rId3"/>
    <p:sldId id="520" r:id="rId5"/>
    <p:sldId id="460" r:id="rId6"/>
    <p:sldId id="521" r:id="rId7"/>
    <p:sldId id="467" r:id="rId8"/>
    <p:sldId id="522" r:id="rId9"/>
    <p:sldId id="459" r:id="rId10"/>
    <p:sldId id="523" r:id="rId11"/>
    <p:sldId id="458" r:id="rId12"/>
    <p:sldId id="331" r:id="rId13"/>
    <p:sldId id="497" r:id="rId14"/>
    <p:sldId id="524" r:id="rId15"/>
    <p:sldId id="462" r:id="rId16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A8C0B"/>
    <a:srgbClr val="F68908"/>
    <a:srgbClr val="FF8000"/>
    <a:srgbClr val="FD690C"/>
    <a:srgbClr val="FD6108"/>
    <a:srgbClr val="EA6A09"/>
    <a:srgbClr val="F7A654"/>
    <a:srgbClr val="50AB06"/>
    <a:srgbClr val="AA28BA"/>
    <a:srgbClr val="713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22" autoAdjust="0"/>
    <p:restoredTop sz="96341" autoAdjust="0"/>
  </p:normalViewPr>
  <p:slideViewPr>
    <p:cSldViewPr snapToGrid="0" snapToObjects="1">
      <p:cViewPr varScale="1">
        <p:scale>
          <a:sx n="71" d="100"/>
          <a:sy n="71" d="100"/>
        </p:scale>
        <p:origin x="-1776" y="-128"/>
      </p:cViewPr>
      <p:guideLst>
        <p:guide orient="horz" pos="3158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9" d="100"/>
        <a:sy n="309" d="100"/>
      </p:scale>
      <p:origin x="0" y="2713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CCAD9-BB83-0444-8C69-F32F4446E89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9EE94-8227-7646-92D8-0B67D6AF671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45E53-28CB-FB4F-A14C-CBBB4CC2EA41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A40B6E2-7838-AC42-BA21-126CD01F7BE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DDAAA31-91F0-9B44-9BE2-B5CF6DDFE25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90281" y="591397"/>
            <a:ext cx="1485662" cy="12586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598" y="591397"/>
            <a:ext cx="4330144" cy="12586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40E18998-D65D-D045-B12E-E0E20EFD07D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9A3B2CC5-B3BD-5F47-A39D-3DD485F5601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86C1C89E-2D10-5F4B-8F49-A2D872A924F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597" y="3441277"/>
            <a:ext cx="2907903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8040" y="3441277"/>
            <a:ext cx="2907904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5AC37FBE-A4B5-0243-ADEE-299CF7996309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0682DC10-6879-4E45-9EED-B27E68669CC2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C9EB08F2-3B78-C148-A78D-D833C2651234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94FCA9B-C694-1043-B1EC-5969949C7C4B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1900D4F-30E5-444F-BBEB-5EB2222B555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B1FF9982-5B9B-6A41-A6D9-1A48DF1FC8B5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98" y="9519711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Condensed"/>
                <a:cs typeface="Futura Condensed"/>
              </a:defRPr>
            </a:lvl1pPr>
          </a:lstStyle>
          <a:p>
            <a:fld id="{6A77D604-7237-AC46-B361-5A1F8938589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9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hyperlink" Target="https://create.codelab.club/studios/82/" TargetMode="Externa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hyperlink" Target="https://create.codelab.club/studios/75/" TargetMode="External"/><Relationship Id="rId1" Type="http://schemas.openxmlformats.org/officeDocument/2006/relationships/hyperlink" Target="https://scratch.codelab.club/studios/75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hyperlink" Target="https://create.codelab.club/studios/77/" TargetMode="External"/><Relationship Id="rId2" Type="http://schemas.openxmlformats.org/officeDocument/2006/relationships/hyperlink" Target="https://create.codelab.club/projects/1073/" TargetMode="Externa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hyperlink" Target="https://create.codelab.club/studios/78/" TargetMode="Externa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hyperlink" Target="https://create.codelab.club/studios/79/" TargetMode="External"/><Relationship Id="rId5" Type="http://schemas.openxmlformats.org/officeDocument/2006/relationships/hyperlink" Target="https://create.codelab.club/projects/1100/" TargetMode="External"/><Relationship Id="rId4" Type="http://schemas.openxmlformats.org/officeDocument/2006/relationships/hyperlink" Target="https://create.codelab.club/projects/1099/" TargetMode="External"/><Relationship Id="rId3" Type="http://schemas.openxmlformats.org/officeDocument/2006/relationships/hyperlink" Target="https://create.codelab.club/projects/1098/" TargetMode="External"/><Relationship Id="rId2" Type="http://schemas.openxmlformats.org/officeDocument/2006/relationships/hyperlink" Target="https://create.codelab.club/projects/1097/" TargetMode="External"/><Relationship Id="rId1" Type="http://schemas.openxmlformats.org/officeDocument/2006/relationships/hyperlink" Target="https://create.codelab.club/projects/1096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 Placeholder 2"/>
          <p:cNvSpPr txBox="1"/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/>
                </a:solidFill>
              </a:rPr>
              <a:t>55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Unit3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4732867" y="8192253"/>
            <a:ext cx="2514173" cy="119888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Futura Condensed"/>
                <a:cs typeface="Futura Condensed"/>
              </a:rPr>
              <a:t>角色</a:t>
            </a:r>
            <a:r>
              <a:rPr lang="en-US" sz="1200" dirty="0" smtClean="0">
                <a:latin typeface="Futura Condensed"/>
                <a:cs typeface="Futura Condensed"/>
              </a:rPr>
              <a:t>  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对话</a:t>
            </a:r>
            <a:r>
              <a:rPr lang="en-US" sz="1200" dirty="0" smtClean="0">
                <a:latin typeface="Futura Condensed"/>
                <a:cs typeface="Futura Condensed"/>
              </a:rPr>
              <a:t>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    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 smtClean="0">
                <a:latin typeface="Futura Condensed"/>
                <a:cs typeface="Futura Condensed"/>
              </a:rPr>
              <a:t>场景</a:t>
            </a:r>
            <a:r>
              <a:rPr lang="en-US" sz="1200" dirty="0" smtClean="0">
                <a:latin typeface="Futura Condensed"/>
                <a:cs typeface="Futura Condensed"/>
              </a:rPr>
              <a:t>	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 smtClean="0">
                <a:latin typeface="Futura Condensed"/>
                <a:cs typeface="Futura Condensed"/>
              </a:rPr>
              <a:t>抓虫子！</a:t>
            </a:r>
            <a:r>
              <a:rPr lang="en-US" sz="1200" dirty="0" smtClean="0">
                <a:latin typeface="Futura Condensed"/>
                <a:cs typeface="Futura Condensed"/>
              </a:rPr>
              <a:t>      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 smtClean="0">
                <a:latin typeface="Futura Condensed"/>
                <a:cs typeface="Futura Condensed"/>
              </a:rPr>
              <a:t>创造生物</a:t>
            </a:r>
            <a:r>
              <a:rPr lang="en-US" sz="1200" dirty="0">
                <a:latin typeface="Futura Condensed"/>
                <a:cs typeface="Futura Condensed"/>
              </a:rPr>
              <a:t>	 </a:t>
            </a:r>
            <a:r>
              <a:rPr lang="en-US" sz="1200" dirty="0" smtClean="0">
                <a:latin typeface="Futura Condensed"/>
                <a:cs typeface="Futura Condensed"/>
              </a:rPr>
              <a:t>              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zh-CN" altLang="en-US" sz="1200" dirty="0" smtClean="0">
                <a:latin typeface="Futura Condensed"/>
                <a:cs typeface="Futura Condensed"/>
              </a:rPr>
              <a:t>故事接力   </a:t>
            </a:r>
            <a:r>
              <a:rPr lang="en-US" sz="1200" dirty="0" smtClean="0">
                <a:latin typeface="Futura Condensed"/>
                <a:cs typeface="Futura Condensed"/>
              </a:rPr>
              <a:t>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    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605328" y="8605169"/>
            <a:ext cx="3674608" cy="604226"/>
            <a:chOff x="634075" y="8600752"/>
            <a:chExt cx="3674608" cy="604226"/>
          </a:xfrm>
        </p:grpSpPr>
        <p:grpSp>
          <p:nvGrpSpPr>
            <p:cNvPr id="75" name="Group 74"/>
            <p:cNvGrpSpPr/>
            <p:nvPr/>
          </p:nvGrpSpPr>
          <p:grpSpPr>
            <a:xfrm>
              <a:off x="853841" y="8748598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83" name="Straight Connector 82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634075" y="8600752"/>
              <a:ext cx="3674608" cy="470400"/>
              <a:chOff x="1998752" y="6567822"/>
              <a:chExt cx="3674608" cy="470400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1998752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0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532725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1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3061946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2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4131784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4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4666729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5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202961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6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2196161" y="8452440"/>
            <a:ext cx="516223" cy="516223"/>
            <a:chOff x="1267298" y="8604842"/>
            <a:chExt cx="516223" cy="516223"/>
          </a:xfrm>
        </p:grpSpPr>
        <p:sp>
          <p:nvSpPr>
            <p:cNvPr id="92" name="Teardrop 91"/>
            <p:cNvSpPr/>
            <p:nvPr/>
          </p:nvSpPr>
          <p:spPr>
            <a:xfrm rot="8075815">
              <a:off x="1267298" y="8604842"/>
              <a:ext cx="516223" cy="516223"/>
            </a:xfrm>
            <a:prstGeom prst="teardrop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336401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3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57199" y="464006"/>
            <a:ext cx="306365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UNIT 3</a:t>
            </a:r>
            <a:endParaRPr lang="en-US" sz="5300" dirty="0" smtClean="0">
              <a:latin typeface="Futura Condensed"/>
              <a:cs typeface="Futura Condensed"/>
            </a:endParaRPr>
          </a:p>
          <a:p>
            <a:r>
              <a:rPr lang="zh-CN" altLang="en-US" sz="5400" dirty="0"/>
              <a:t>故事</a:t>
            </a:r>
            <a:endParaRPr lang="en-US" sz="5300" dirty="0">
              <a:latin typeface="Futura Condensed"/>
              <a:cs typeface="Futura Condensed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96" name="Rectangle 95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AA28BA"/>
            </a:solidFill>
            <a:ln>
              <a:solidFill>
                <a:srgbClr val="AA28B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Diamond 96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Diamond 97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包含内容</a:t>
              </a:r>
              <a:endParaRPr lang="en-US" sz="2800" dirty="0" smtClean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目前所在</a:t>
              </a:r>
              <a:endParaRPr lang="en-US" sz="2800" dirty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t3creatureconstruction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81" name="TextBox 80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549916" y="3149603"/>
            <a:ext cx="6779300" cy="1600200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459196" y="2725094"/>
            <a:ext cx="6871221" cy="337185"/>
            <a:chOff x="444499" y="3063754"/>
            <a:chExt cx="6871221" cy="337185"/>
          </a:xfrm>
        </p:grpSpPr>
        <p:sp>
          <p:nvSpPr>
            <p:cNvPr id="72" name="TextBox 71"/>
            <p:cNvSpPr txBox="1"/>
            <p:nvPr/>
          </p:nvSpPr>
          <p:spPr>
            <a:xfrm>
              <a:off x="444499" y="306375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latin typeface="Futura Condensed"/>
                  <a:cs typeface="Futura Condensed"/>
                </a:rPr>
                <a:t>你对改编的定义是什么？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535219" y="340020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59196" y="4865188"/>
            <a:ext cx="6871221" cy="2282931"/>
            <a:chOff x="459196" y="4865188"/>
            <a:chExt cx="6871221" cy="2282931"/>
          </a:xfrm>
        </p:grpSpPr>
        <p:sp>
          <p:nvSpPr>
            <p:cNvPr id="65" name="Rectangle 64"/>
            <p:cNvSpPr/>
            <p:nvPr/>
          </p:nvSpPr>
          <p:spPr>
            <a:xfrm>
              <a:off x="549916" y="5547919"/>
              <a:ext cx="6779300" cy="1600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59196" y="4865188"/>
              <a:ext cx="687122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latin typeface="Futura Condensed"/>
                  <a:cs typeface="Futura Condensed"/>
                </a:rPr>
                <a:t>回想你首创的生物（你画的头部），你的想法是如何通过他人的贡献得到拓展或提升的？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549916" y="5451388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459196" y="647673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Futura Condensed"/>
                <a:cs typeface="Futura Condensed"/>
              </a:rPr>
              <a:t>创造</a:t>
            </a:r>
            <a:r>
              <a:rPr lang="zh-CN" altLang="en-US" sz="4000" dirty="0" smtClean="0">
                <a:latin typeface="Futura Condensed"/>
                <a:cs typeface="Futura Condensed"/>
              </a:rPr>
              <a:t>生物</a:t>
            </a:r>
            <a:endParaRPr lang="en-US" altLang="zh-CN" sz="4000" dirty="0" smtClean="0">
              <a:latin typeface="Futura Condensed"/>
              <a:cs typeface="Futura Condensed"/>
            </a:endParaRPr>
          </a:p>
          <a:p>
            <a:r>
              <a:rPr lang="zh-CN" altLang="en-US" sz="4000" dirty="0" smtClean="0">
                <a:latin typeface="Futura Condensed"/>
                <a:cs typeface="Futura Condensed"/>
              </a:rPr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6840670" y="-5905"/>
            <a:ext cx="493776" cy="2791968"/>
            <a:chOff x="551129" y="-5905"/>
            <a:chExt cx="493776" cy="2791968"/>
          </a:xfrm>
        </p:grpSpPr>
        <p:pic>
          <p:nvPicPr>
            <p:cNvPr id="75" name="Picture 74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3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59196" y="7266657"/>
            <a:ext cx="6871221" cy="2282931"/>
            <a:chOff x="459196" y="4865188"/>
            <a:chExt cx="6871221" cy="2282931"/>
          </a:xfrm>
        </p:grpSpPr>
        <p:sp>
          <p:nvSpPr>
            <p:cNvPr id="78" name="Rectangle 77"/>
            <p:cNvSpPr/>
            <p:nvPr/>
          </p:nvSpPr>
          <p:spPr>
            <a:xfrm>
              <a:off x="549916" y="5547919"/>
              <a:ext cx="6779300" cy="1600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59196" y="4865188"/>
              <a:ext cx="687122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>
                  <a:latin typeface="Futura Condensed"/>
                  <a:cs typeface="Futura Condensed"/>
                </a:rPr>
                <a:t>回想你拓展的生物（你画</a:t>
              </a:r>
              <a:r>
                <a:rPr lang="zh-CN" altLang="en-US" sz="1600" dirty="0" smtClean="0">
                  <a:latin typeface="Futura Condensed"/>
                  <a:cs typeface="Futura Condensed"/>
                </a:rPr>
                <a:t>的躯干或腿），</a:t>
              </a:r>
              <a:r>
                <a:rPr lang="zh-CN" altLang="en-US" sz="1600" dirty="0">
                  <a:latin typeface="Futura Condensed"/>
                  <a:cs typeface="Futura Condensed"/>
                </a:rPr>
                <a:t>你</a:t>
              </a:r>
              <a:r>
                <a:rPr lang="zh-CN" altLang="en-US" sz="1600" dirty="0" smtClean="0">
                  <a:latin typeface="Futura Condensed"/>
                  <a:cs typeface="Futura Condensed"/>
                </a:rPr>
                <a:t>的贡献是如何拓展或提升别人的想法的？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549916" y="5451388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Screen Shot 2014-07-25 at 1.48.31 PM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t="3277" r="-953" b="27620"/>
          <a:stretch>
            <a:fillRect/>
          </a:stretch>
        </p:blipFill>
        <p:spPr>
          <a:xfrm>
            <a:off x="3600161" y="755849"/>
            <a:ext cx="3667042" cy="2771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FINISHED?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" y="7871074"/>
            <a:ext cx="8010243" cy="532604"/>
            <a:chOff x="-1" y="7871074"/>
            <a:chExt cx="8010243" cy="532604"/>
          </a:xfrm>
        </p:grpSpPr>
        <p:sp>
          <p:nvSpPr>
            <p:cNvPr id="67" name="TextBox 66"/>
            <p:cNvSpPr txBox="1"/>
            <p:nvPr/>
          </p:nvSpPr>
          <p:spPr>
            <a:xfrm>
              <a:off x="5135956" y="7894426"/>
              <a:ext cx="2874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FINISHED?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1" y="7879206"/>
              <a:ext cx="54864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可使用的积木</a:t>
              </a:r>
              <a:endParaRPr lang="zh-CN" altLang="en-US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完成了？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588000" y="8460090"/>
            <a:ext cx="2184399" cy="156845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将</a:t>
            </a:r>
            <a:r>
              <a:rPr lang="zh-CN" altLang="en-US" sz="1200" dirty="0"/>
              <a:t>你的项目上传到</a:t>
            </a:r>
            <a:r>
              <a:rPr lang="zh-CN" altLang="en-US" sz="1200" dirty="0" smtClean="0"/>
              <a:t>“故事接力”</a:t>
            </a:r>
            <a:r>
              <a:rPr lang="zh-CN" altLang="en-US" sz="1200" dirty="0"/>
              <a:t>工作室里</a:t>
            </a:r>
            <a:r>
              <a:rPr lang="zh-CN" altLang="en-US" sz="1200" dirty="0" smtClean="0"/>
              <a:t>去：</a:t>
            </a:r>
            <a:r>
              <a:rPr lang="zh-CN" altLang="en-US" sz="1200" dirty="0" smtClean="0">
                <a:hlinkClick r:id="rId2" action="ppaction://hlinkfile"/>
              </a:rPr>
              <a:t>https://create.codelab.club/studios/82/</a:t>
            </a:r>
            <a:endParaRPr lang="en-US" sz="1050" dirty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帮助</a:t>
            </a:r>
            <a:r>
              <a:rPr lang="zh-CN" altLang="en-US" sz="1200" dirty="0"/>
              <a:t>其它人完成项目！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回头</a:t>
            </a:r>
            <a:r>
              <a:rPr lang="zh-CN" altLang="en-US" sz="1200" dirty="0"/>
              <a:t>看看那些你参与过的项目，了解故事情节是如何发展的？</a:t>
            </a:r>
            <a:endParaRPr lang="en-US" sz="1200" kern="1100" spc="-20" dirty="0" smtClean="0">
              <a:latin typeface="Futura Condensed"/>
              <a:cs typeface="Futura Condensed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54102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44500" y="1518982"/>
            <a:ext cx="2348507" cy="1517979"/>
            <a:chOff x="519774" y="1538569"/>
            <a:chExt cx="2348507" cy="1517979"/>
          </a:xfrm>
        </p:grpSpPr>
        <p:sp>
          <p:nvSpPr>
            <p:cNvPr id="10" name="TextBox 9"/>
            <p:cNvSpPr txBox="1"/>
            <p:nvPr/>
          </p:nvSpPr>
          <p:spPr>
            <a:xfrm>
              <a:off x="613831" y="1538569"/>
              <a:ext cx="2159001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/>
                <a:t>在别人项目的基础上我们可以创作出什么作品呢？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9774" y="2226603"/>
              <a:ext cx="2348507" cy="8299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在本次活动中，你将首先创作一个动画故事项目，然后将项目传递给别人进行改编</a:t>
              </a:r>
              <a:r>
                <a:rPr lang="zh-CN" altLang="en-US" sz="1200" dirty="0" smtClean="0"/>
                <a:t>、扩展或再创作</a:t>
              </a:r>
              <a:r>
                <a:rPr lang="zh-CN" altLang="en-US" sz="1200" dirty="0"/>
                <a:t>。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8357" y="3768908"/>
            <a:ext cx="2969349" cy="1943510"/>
            <a:chOff x="441661" y="3857808"/>
            <a:chExt cx="2969349" cy="1943510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Futura Condensed"/>
                  <a:cs typeface="Futura Condensed"/>
                </a:rPr>
                <a:t>从这里开始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1607066"/>
              <a:chOff x="499401" y="4194252"/>
              <a:chExt cx="2885167" cy="160706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156845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选择从角色、场景、情节或任何让你兴奋的元素开始故事的创作</a:t>
                </a:r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en-US" altLang="zh-CN" sz="1200" dirty="0" smtClean="0"/>
                  <a:t>10 </a:t>
                </a:r>
                <a:r>
                  <a:rPr lang="zh-CN" altLang="en-US" sz="1200" dirty="0"/>
                  <a:t>分钟以后，保存并分享你的项目</a:t>
                </a:r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轮流</a:t>
                </a:r>
                <a:r>
                  <a:rPr lang="zh-CN" altLang="en-US" sz="1200" dirty="0"/>
                  <a:t>对其它人的故事项目进行改编</a:t>
                </a:r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重复</a:t>
                </a:r>
                <a:r>
                  <a:rPr lang="zh-CN" altLang="en-US" sz="1200" dirty="0"/>
                  <a:t>！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/>
          <p:cNvGrpSpPr/>
          <p:nvPr/>
        </p:nvGrpSpPr>
        <p:grpSpPr>
          <a:xfrm>
            <a:off x="457200" y="5801744"/>
            <a:ext cx="6809055" cy="1884669"/>
            <a:chOff x="457200" y="5814382"/>
            <a:chExt cx="6809055" cy="1884669"/>
          </a:xfrm>
        </p:grpSpPr>
        <p:sp>
          <p:nvSpPr>
            <p:cNvPr id="62" name="TextBox 61"/>
            <p:cNvSpPr txBox="1"/>
            <p:nvPr/>
          </p:nvSpPr>
          <p:spPr>
            <a:xfrm>
              <a:off x="538343" y="6314056"/>
              <a:ext cx="672791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sz="1200" dirty="0" smtClean="0">
                <a:latin typeface="Futura Condensed"/>
                <a:cs typeface="Futura Condensed"/>
              </a:endParaRPr>
            </a:p>
            <a:p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1200" dirty="0" smtClean="0">
                <a:latin typeface="Futura Condensed"/>
                <a:cs typeface="Futura Condensed"/>
              </a:endParaRPr>
            </a:p>
            <a:p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1200" dirty="0" smtClean="0">
                <a:latin typeface="Futura Condensed"/>
                <a:cs typeface="Futura Condensed"/>
              </a:endParaRPr>
            </a:p>
            <a:p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57200" y="5814382"/>
              <a:ext cx="2795698" cy="1579087"/>
              <a:chOff x="3992282" y="2830659"/>
              <a:chExt cx="3307404" cy="1579087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4089400" y="3328603"/>
                <a:ext cx="3210286" cy="1081143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头脑风暴对别人的故事进行改编、扩展的不同可能方式。你想</a:t>
                </a:r>
                <a:r>
                  <a:rPr lang="zh-CN" altLang="en-US" sz="1200" dirty="0" smtClean="0"/>
                  <a:t>在结尾处添加</a:t>
                </a:r>
                <a:r>
                  <a:rPr lang="zh-CN" altLang="en-US" sz="1200" dirty="0"/>
                  <a:t>新的场景么？你能想象在故事开始前发生了什么吗？如果增加一个新的</a:t>
                </a:r>
                <a:r>
                  <a:rPr lang="zh-CN" altLang="en-US" sz="1200" dirty="0" smtClean="0"/>
                  <a:t>角色呢？加入一个新的情节怎么样</a:t>
                </a:r>
                <a:r>
                  <a:rPr lang="zh-CN" altLang="en-US" sz="1200" dirty="0"/>
                  <a:t>？还有其它的想法吗</a:t>
                </a:r>
                <a:r>
                  <a:rPr lang="zh-CN" altLang="en-US" sz="1200" dirty="0" smtClean="0"/>
                  <a:t>？</a:t>
                </a:r>
                <a:endParaRPr lang="zh-CN" altLang="en-US" sz="12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992282" y="2830659"/>
                <a:ext cx="3307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试一试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 flipV="1">
                <a:off x="4089400" y="3169213"/>
                <a:ext cx="3210286" cy="294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TextBox 64"/>
          <p:cNvSpPr txBox="1"/>
          <p:nvPr/>
        </p:nvSpPr>
        <p:spPr>
          <a:xfrm>
            <a:off x="3452824" y="6299688"/>
            <a:ext cx="3814379" cy="6451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在你的程序中添加代码注释可以帮助别人理解程序。右键点击积木，选择</a:t>
            </a:r>
            <a:r>
              <a:rPr lang="en-US" altLang="zh-CN" sz="1200" dirty="0"/>
              <a:t>“</a:t>
            </a:r>
            <a:r>
              <a:rPr lang="zh-CN" altLang="en-US" sz="1200" dirty="0"/>
              <a:t>添加注释</a:t>
            </a:r>
            <a:r>
              <a:rPr lang="en-US" altLang="zh-CN" sz="1200" dirty="0"/>
              <a:t>”</a:t>
            </a:r>
            <a:r>
              <a:rPr lang="zh-CN" altLang="en-US" sz="1200" dirty="0"/>
              <a:t>，即可加入代码注释。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57200" y="595840"/>
            <a:ext cx="2815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Futura Condensed"/>
                <a:cs typeface="Futura Condensed"/>
              </a:rPr>
              <a:t>故事接力</a:t>
            </a:r>
            <a:endParaRPr lang="en-US" sz="4800" dirty="0" smtClean="0">
              <a:latin typeface="Futura Condensed"/>
              <a:cs typeface="Futura Condensed"/>
            </a:endParaRPr>
          </a:p>
        </p:txBody>
      </p:sp>
      <p:pic>
        <p:nvPicPr>
          <p:cNvPr id="3" name="Picture 2" descr="19 积木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50" y="4011295"/>
            <a:ext cx="2773045" cy="2035175"/>
          </a:xfrm>
          <a:prstGeom prst="rect">
            <a:avLst/>
          </a:prstGeom>
        </p:spPr>
      </p:pic>
      <p:pic>
        <p:nvPicPr>
          <p:cNvPr id="4" name="Picture 3" descr="20 积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980" y="6809105"/>
            <a:ext cx="2515235" cy="835660"/>
          </a:xfrm>
          <a:prstGeom prst="rect">
            <a:avLst/>
          </a:prstGeom>
        </p:spPr>
      </p:pic>
      <p:pic>
        <p:nvPicPr>
          <p:cNvPr id="6" name="Picture 5" descr="21 积木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60" y="8337550"/>
            <a:ext cx="4065270" cy="1659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81" name="TextBox 80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59105" y="2786380"/>
            <a:ext cx="6871335" cy="2098674"/>
            <a:chOff x="444499" y="2446802"/>
            <a:chExt cx="6871221" cy="2430720"/>
          </a:xfrm>
        </p:grpSpPr>
        <p:sp>
          <p:nvSpPr>
            <p:cNvPr id="69" name="Rectangle 68"/>
            <p:cNvSpPr/>
            <p:nvPr/>
          </p:nvSpPr>
          <p:spPr>
            <a:xfrm>
              <a:off x="535302" y="3200656"/>
              <a:ext cx="6779148" cy="1676866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444499" y="2446802"/>
              <a:ext cx="6871221" cy="675895"/>
              <a:chOff x="444499" y="2785462"/>
              <a:chExt cx="6871221" cy="675895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444499" y="2785462"/>
                <a:ext cx="6871221" cy="675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Lucida Grande" panose="020B0600040502020204"/>
                  <a:buChar char="+"/>
                </a:pPr>
                <a:r>
                  <a:rPr lang="zh-CN" altLang="en-US" sz="1600" dirty="0" smtClean="0">
                    <a:latin typeface="Futura Condensed"/>
                    <a:cs typeface="Futura Condensed"/>
                  </a:rPr>
                  <a:t>对别人的作品进行改编，你的感觉如何？你的作品被改编时，你的感觉又如何？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>
                <a:off x="535219" y="3436974"/>
                <a:ext cx="6780501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/>
          <p:cNvGrpSpPr/>
          <p:nvPr/>
        </p:nvGrpSpPr>
        <p:grpSpPr>
          <a:xfrm>
            <a:off x="459196" y="5047206"/>
            <a:ext cx="6871221" cy="2207590"/>
            <a:chOff x="444499" y="4530719"/>
            <a:chExt cx="6871221" cy="2207590"/>
          </a:xfrm>
        </p:grpSpPr>
        <p:sp>
          <p:nvSpPr>
            <p:cNvPr id="65" name="Rectangle 64"/>
            <p:cNvSpPr/>
            <p:nvPr/>
          </p:nvSpPr>
          <p:spPr>
            <a:xfrm>
              <a:off x="535219" y="4955229"/>
              <a:ext cx="6779300" cy="178308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444499" y="4530719"/>
              <a:ext cx="6871221" cy="337185"/>
              <a:chOff x="444499" y="3063754"/>
              <a:chExt cx="6871221" cy="337185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444499" y="3063754"/>
                <a:ext cx="6871221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Lucida Grande" panose="020B0600040502020204"/>
                  <a:buChar char="+"/>
                </a:pPr>
                <a:r>
                  <a:rPr lang="zh-CN" altLang="en-US" sz="1600" dirty="0" smtClean="0">
                    <a:latin typeface="Futura Condensed"/>
                    <a:cs typeface="Futura Condensed"/>
                  </a:rPr>
                  <a:t>在日常生活里，你见到过或者经历过重用或改编的例子么？分享两个实例。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>
                <a:off x="535219" y="3400200"/>
                <a:ext cx="6780501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/>
          <p:cNvGrpSpPr/>
          <p:nvPr/>
        </p:nvGrpSpPr>
        <p:grpSpPr>
          <a:xfrm>
            <a:off x="6840670" y="-5905"/>
            <a:ext cx="493776" cy="2791968"/>
            <a:chOff x="551129" y="-5905"/>
            <a:chExt cx="493776" cy="2791968"/>
          </a:xfrm>
        </p:grpSpPr>
        <p:pic>
          <p:nvPicPr>
            <p:cNvPr id="37" name="Picture 36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3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59196" y="7368261"/>
            <a:ext cx="6871221" cy="2044806"/>
            <a:chOff x="459196" y="4865188"/>
            <a:chExt cx="6871221" cy="2044806"/>
          </a:xfrm>
        </p:grpSpPr>
        <p:sp>
          <p:nvSpPr>
            <p:cNvPr id="44" name="Rectangle 43"/>
            <p:cNvSpPr/>
            <p:nvPr/>
          </p:nvSpPr>
          <p:spPr>
            <a:xfrm>
              <a:off x="549916" y="5309794"/>
              <a:ext cx="6779300" cy="1600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59196" y="4865188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latin typeface="Futura Condensed"/>
                  <a:cs typeface="Futura Condensed"/>
                </a:rPr>
                <a:t>和以往独自创作 </a:t>
              </a:r>
              <a:r>
                <a:rPr lang="en-US" altLang="zh-CN" sz="1600" dirty="0" smtClean="0">
                  <a:latin typeface="Futura Condensed"/>
                  <a:cs typeface="Futura Condensed"/>
                </a:rPr>
                <a:t>Scratch </a:t>
              </a:r>
              <a:r>
                <a:rPr lang="zh-CN" altLang="en-US" sz="1600" dirty="0" smtClean="0">
                  <a:latin typeface="Futura Condensed"/>
                  <a:cs typeface="Futura Condensed"/>
                </a:rPr>
                <a:t>项目相比</a:t>
              </a:r>
              <a:r>
                <a:rPr lang="zh-CN" altLang="en-US" sz="1600" smtClean="0">
                  <a:latin typeface="Futura Condensed"/>
                  <a:cs typeface="Futura Condensed"/>
                </a:rPr>
                <a:t>，和别人一起合作的感觉有何不同？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549916" y="5213263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546640" y="685270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Futura Condensed"/>
                <a:cs typeface="Futura Condensed"/>
              </a:rPr>
              <a:t>故事接力</a:t>
            </a:r>
            <a:endParaRPr lang="en-US" altLang="zh-CN" sz="4000" dirty="0" smtClean="0">
              <a:latin typeface="Futura Condensed"/>
              <a:cs typeface="Futura Condensed"/>
            </a:endParaRPr>
          </a:p>
          <a:p>
            <a:r>
              <a:rPr lang="zh-CN" altLang="en-US" sz="4000" dirty="0" smtClean="0">
                <a:latin typeface="Futura Condensed"/>
                <a:cs typeface="Futura Condensed"/>
              </a:rPr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57994" y="8477726"/>
            <a:ext cx="3813304" cy="138366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>
                <a:latin typeface="Futura Condensed"/>
                <a:cs typeface="Futura Condensed"/>
              </a:rPr>
              <a:t>感觉</a:t>
            </a:r>
            <a:r>
              <a:rPr lang="zh-CN" altLang="en-US" sz="1200" dirty="0">
                <a:latin typeface="Futura Condensed"/>
                <a:cs typeface="Futura Condensed"/>
              </a:rPr>
              <a:t>进入死胡同了么？没关系！以下短片详尽介绍了“自制积木”</a:t>
            </a:r>
            <a:r>
              <a:rPr lang="zh-CN" altLang="en-US" sz="1200" dirty="0" smtClean="0">
                <a:latin typeface="Futura Condensed"/>
                <a:cs typeface="Futura Condensed"/>
              </a:rPr>
              <a:t>功能：</a:t>
            </a:r>
            <a:r>
              <a:rPr lang="zh-CN" altLang="en-US" sz="1200" dirty="0" smtClean="0">
                <a:sym typeface="+mn-ea"/>
                <a:hlinkClick r:id="rId1" action="ppaction://hlinkfile"/>
              </a:rPr>
              <a:t>http://</a:t>
            </a:r>
            <a:r>
              <a:rPr lang="en-US" altLang="zh-CN" sz="1200" dirty="0" smtClean="0">
                <a:sym typeface="+mn-ea"/>
                <a:hlinkClick r:id="rId1" action="ppaction://hlinkfile"/>
              </a:rPr>
              <a:t>bit.ly</a:t>
            </a:r>
            <a:r>
              <a:rPr lang="zh-CN" altLang="en-US" sz="1200" dirty="0" smtClean="0">
                <a:sym typeface="+mn-ea"/>
                <a:hlinkClick r:id="rId1" action="ppaction://hlinkfile"/>
              </a:rPr>
              <a:t>./</a:t>
            </a:r>
            <a:r>
              <a:rPr lang="en-US" altLang="zh-CN" sz="1200" dirty="0" smtClean="0">
                <a:sym typeface="+mn-ea"/>
                <a:hlinkClick r:id="rId1" action="ppaction://hlinkfile"/>
              </a:rPr>
              <a:t>makeablock</a:t>
            </a:r>
            <a:r>
              <a:rPr lang="zh-CN" altLang="en-US" sz="1200" dirty="0" smtClean="0">
                <a:sym typeface="+mn-ea"/>
                <a:hlinkClick r:id="rId1" action="ppaction://hlinkfile"/>
              </a:rPr>
              <a:t>/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>
                <a:latin typeface="Futura Condensed"/>
                <a:cs typeface="Futura Condensed"/>
              </a:rPr>
              <a:t>参考</a:t>
            </a:r>
            <a:r>
              <a:rPr lang="zh-CN" altLang="en-US" sz="1200" dirty="0">
                <a:latin typeface="Futura Condensed"/>
                <a:cs typeface="Futura Condensed"/>
              </a:rPr>
              <a:t>“角色”工作室的其它项目，看看别人设计的积木是怎样的。</a:t>
            </a:r>
            <a:endParaRPr lang="zh-CN" alt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>
                <a:latin typeface="Futura Condensed"/>
                <a:cs typeface="Futura Condensed"/>
              </a:rPr>
              <a:t>有时定义同</a:t>
            </a:r>
            <a:r>
              <a:rPr lang="zh-CN" altLang="en-US" sz="1200" dirty="0">
                <a:latin typeface="Futura Condensed"/>
                <a:cs typeface="Futura Condensed"/>
              </a:rPr>
              <a:t>一种动作可以有不同的方法。尝试不同的积木组合方式，看看不同的选择会产生什么样的结果。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56357" y="8477726"/>
            <a:ext cx="2812843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kern="1100" spc="-20" dirty="0" smtClean="0">
                <a:latin typeface="Futura Condensed"/>
                <a:cs typeface="Futura Condensed"/>
              </a:rPr>
              <a:t>将</a:t>
            </a:r>
            <a:r>
              <a:rPr lang="zh-CN" altLang="en-US" sz="1200" kern="1100" spc="-20" dirty="0">
                <a:latin typeface="Futura Condensed"/>
                <a:cs typeface="Futura Condensed"/>
              </a:rPr>
              <a:t>你的项目上传到“角色”工作室：</a:t>
            </a:r>
            <a:r>
              <a:rPr lang="zh-CN" altLang="en-US" sz="1200" kern="1100" spc="-20" dirty="0">
                <a:latin typeface="Futura Condensed"/>
                <a:cs typeface="Futura Condensed"/>
                <a:hlinkClick r:id="rId2" action="ppaction://hlinkfile"/>
              </a:rPr>
              <a:t>https://create.codelab.club/studios/75/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kern="1100" spc="-20" dirty="0" smtClean="0">
                <a:latin typeface="Futura Condensed"/>
                <a:cs typeface="Futura Condensed"/>
              </a:rPr>
              <a:t>挑战</a:t>
            </a:r>
            <a:r>
              <a:rPr lang="zh-CN" altLang="en-US" sz="1200" kern="1100" spc="-20" dirty="0">
                <a:latin typeface="Futura Condensed"/>
                <a:cs typeface="Futura Condensed"/>
              </a:rPr>
              <a:t>自己，用“自制积木”多增加点不同的角色和动作类型！</a:t>
            </a:r>
            <a:endParaRPr lang="zh-CN" alt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kern="1100" spc="-20" dirty="0" smtClean="0">
                <a:latin typeface="Futura Condensed"/>
                <a:cs typeface="Futura Condensed"/>
              </a:rPr>
              <a:t>帮助</a:t>
            </a:r>
            <a:r>
              <a:rPr lang="zh-CN" altLang="en-US" sz="1200" kern="1100" spc="-20" dirty="0">
                <a:latin typeface="Futura Condensed"/>
                <a:cs typeface="Futura Condensed"/>
              </a:rPr>
              <a:t>其它人完成项目！</a:t>
            </a:r>
            <a:endParaRPr lang="en-US" sz="1200" kern="1100" spc="-20" dirty="0" smtClean="0">
              <a:latin typeface="Futura Condensed"/>
              <a:cs typeface="Futura Condensed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441220" y="1519696"/>
            <a:ext cx="2957886" cy="4656900"/>
            <a:chOff x="441220" y="1519696"/>
            <a:chExt cx="2957886" cy="4656900"/>
          </a:xfrm>
        </p:grpSpPr>
        <p:grpSp>
          <p:nvGrpSpPr>
            <p:cNvPr id="6" name="Group 5"/>
            <p:cNvGrpSpPr/>
            <p:nvPr/>
          </p:nvGrpSpPr>
          <p:grpSpPr>
            <a:xfrm>
              <a:off x="441220" y="1519696"/>
              <a:ext cx="2350269" cy="1242195"/>
              <a:chOff x="412426" y="1186888"/>
              <a:chExt cx="2350269" cy="124219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07079" y="1186888"/>
                <a:ext cx="2160358" cy="551815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zh-CN" altLang="en-US" sz="1200" dirty="0"/>
                  <a:t>你想设计自己的 </a:t>
                </a:r>
                <a:r>
                  <a:rPr lang="en-US" sz="1200" dirty="0"/>
                  <a:t>Scratch </a:t>
                </a:r>
                <a:r>
                  <a:rPr lang="zh-CN" altLang="en-US" sz="1200" dirty="0"/>
                  <a:t>积木么？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2426" y="1830278"/>
                <a:ext cx="2350269" cy="598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/>
                  <a:t>体验“自制积木”功能！ 在这个项目中，你将创建自己的积木，它们会为两个不同的角色</a:t>
                </a:r>
                <a:r>
                  <a:rPr lang="zh-CN" altLang="en-US" sz="1100" dirty="0" smtClean="0"/>
                  <a:t>定义两种行为</a:t>
                </a:r>
                <a:r>
                  <a:rPr lang="zh-CN" altLang="en-US" sz="1100" dirty="0"/>
                  <a:t>。</a:t>
                </a:r>
                <a:endParaRPr lang="en-US" sz="11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445900" y="3857808"/>
              <a:ext cx="2953206" cy="2318788"/>
              <a:chOff x="433201" y="3857808"/>
              <a:chExt cx="2953206" cy="2318788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 flipV="1">
                <a:off x="525548" y="4194252"/>
                <a:ext cx="2717679" cy="2"/>
              </a:xfrm>
              <a:prstGeom prst="line">
                <a:avLst/>
              </a:prstGeom>
              <a:solidFill>
                <a:srgbClr val="FF0000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67069" y="4423361"/>
                <a:ext cx="2885167" cy="175323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从</a:t>
                </a:r>
                <a:r>
                  <a:rPr lang="zh-CN" altLang="en-US" sz="1200" dirty="0"/>
                  <a:t>“角色库”中选择两个角色，也可以上传角色或自己设计角色。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点击</a:t>
                </a:r>
                <a:r>
                  <a:rPr lang="zh-CN" altLang="en-US" sz="1200" dirty="0"/>
                  <a:t>“自制积木”下面的“制作新的积木”按键，新建并命名你自己的积木。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在</a:t>
                </a:r>
                <a:r>
                  <a:rPr lang="zh-CN" altLang="en-US" sz="1200" dirty="0"/>
                  <a:t>“定义”积木下添加新积木来设置自制积木的功能。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尝试</a:t>
                </a:r>
                <a:r>
                  <a:rPr lang="zh-CN" altLang="en-US" sz="1200" dirty="0"/>
                  <a:t>用你的积木来编程，控制角色的动作。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重复</a:t>
                </a:r>
                <a:r>
                  <a:rPr lang="zh-CN" altLang="en-US" sz="1200" dirty="0"/>
                  <a:t>！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3320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从这里开始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0" y="7871074"/>
            <a:ext cx="7772401" cy="532604"/>
            <a:chOff x="0" y="7871074"/>
            <a:chExt cx="7772401" cy="532604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2031256" y="8077594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6139" y="7879206"/>
              <a:ext cx="4411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试一试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4" name="Diamond 63"/>
            <p:cNvSpPr/>
            <p:nvPr/>
          </p:nvSpPr>
          <p:spPr>
            <a:xfrm>
              <a:off x="5909387" y="8077594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27373" y="7878155"/>
              <a:ext cx="3345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完成了？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69" name="Straight Connector 68"/>
          <p:cNvCxnSpPr/>
          <p:nvPr/>
        </p:nvCxnSpPr>
        <p:spPr>
          <a:xfrm>
            <a:off x="4427373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57995" y="647673"/>
            <a:ext cx="28159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0" dirty="0">
                <a:latin typeface="Futura Condensed"/>
                <a:cs typeface="Futura Condensed"/>
              </a:rPr>
              <a:t>角色</a:t>
            </a:r>
            <a:endParaRPr lang="en-US" sz="4500" dirty="0" smtClean="0">
              <a:latin typeface="Futura Condensed"/>
              <a:cs typeface="Futura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710" y="527685"/>
            <a:ext cx="4407535" cy="3329940"/>
          </a:xfrm>
          <a:prstGeom prst="rect">
            <a:avLst/>
          </a:prstGeom>
        </p:spPr>
      </p:pic>
      <p:pic>
        <p:nvPicPr>
          <p:cNvPr id="5" name="Picture 4" descr="自制积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455" y="4196080"/>
            <a:ext cx="2552700" cy="825500"/>
          </a:xfrm>
          <a:prstGeom prst="rect">
            <a:avLst/>
          </a:prstGeom>
        </p:spPr>
      </p:pic>
      <p:pic>
        <p:nvPicPr>
          <p:cNvPr id="7" name="Picture 6" descr="自制积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330" y="6671310"/>
            <a:ext cx="3510280" cy="1080770"/>
          </a:xfrm>
          <a:prstGeom prst="rect">
            <a:avLst/>
          </a:prstGeom>
        </p:spPr>
      </p:pic>
      <p:pic>
        <p:nvPicPr>
          <p:cNvPr id="8" name="Picture 7" descr="跳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875" y="5788025"/>
            <a:ext cx="2411095" cy="2082800"/>
          </a:xfrm>
          <a:prstGeom prst="rect">
            <a:avLst/>
          </a:prstGeom>
        </p:spPr>
      </p:pic>
      <p:pic>
        <p:nvPicPr>
          <p:cNvPr id="11" name="Picture 10" descr="新建积木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7330" y="5285740"/>
            <a:ext cx="3501390" cy="1120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6840670" y="-5905"/>
            <a:ext cx="493776" cy="2791968"/>
            <a:chOff x="551129" y="-5905"/>
            <a:chExt cx="493776" cy="2791968"/>
          </a:xfrm>
        </p:grpSpPr>
        <p:pic>
          <p:nvPicPr>
            <p:cNvPr id="30" name="Picture 29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</a:t>
              </a:r>
              <a:r>
                <a:rPr lang="en-US" sz="20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3 </a:t>
              </a:r>
              <a:r>
                <a:rPr lang="zh-CN" altLang="en-US" sz="2000" dirty="0" smtClean="0">
                  <a:solidFill>
                    <a:schemeClr val="bg1"/>
                  </a:solidFill>
                </a:rPr>
                <a:t>回顾</a:t>
              </a:r>
              <a:r>
                <a:rPr lang="zh-CN" altLang="en-US" sz="2000" dirty="0">
                  <a:solidFill>
                    <a:schemeClr val="bg1"/>
                  </a:solidFill>
                </a:rPr>
                <a:t>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57995" y="2725094"/>
            <a:ext cx="6871221" cy="3167708"/>
            <a:chOff x="457995" y="2725094"/>
            <a:chExt cx="6871221" cy="3167708"/>
          </a:xfrm>
        </p:grpSpPr>
        <p:sp>
          <p:nvSpPr>
            <p:cNvPr id="104" name="Rectangle 103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你会如何向别人介绍“自制积木”功能？</a:t>
              </a:r>
              <a:endParaRPr lang="en-US" sz="16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57995" y="6011157"/>
            <a:ext cx="6871221" cy="3167708"/>
            <a:chOff x="457995" y="2725094"/>
            <a:chExt cx="6871221" cy="3167708"/>
          </a:xfrm>
        </p:grpSpPr>
        <p:sp>
          <p:nvSpPr>
            <p:cNvPr id="108" name="Rectangle 107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什么时候你会使用“自制积木”功能？</a:t>
              </a:r>
              <a:endParaRPr lang="en-US" sz="16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115" name="TextBox 114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01099" y="844419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Futura Condensed"/>
                <a:cs typeface="Futura Condensed"/>
              </a:rPr>
              <a:t>角色</a:t>
            </a:r>
            <a:endParaRPr lang="en-US" altLang="zh-CN" sz="4000" dirty="0" smtClean="0">
              <a:latin typeface="Futura Condensed"/>
              <a:cs typeface="Futura Condensed"/>
            </a:endParaRPr>
          </a:p>
          <a:p>
            <a:r>
              <a:rPr lang="zh-CN" altLang="en-US" sz="4000" dirty="0" smtClean="0">
                <a:latin typeface="Futura Condensed"/>
                <a:cs typeface="Futura Condensed"/>
              </a:rPr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对话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9155" y="345440"/>
            <a:ext cx="4170045" cy="308737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28968" y="1611818"/>
            <a:ext cx="2970138" cy="4280298"/>
            <a:chOff x="428968" y="1611818"/>
            <a:chExt cx="2970138" cy="4280298"/>
          </a:xfrm>
        </p:grpSpPr>
        <p:grpSp>
          <p:nvGrpSpPr>
            <p:cNvPr id="41" name="Group 40"/>
            <p:cNvGrpSpPr/>
            <p:nvPr/>
          </p:nvGrpSpPr>
          <p:grpSpPr>
            <a:xfrm>
              <a:off x="442738" y="1611818"/>
              <a:ext cx="2350269" cy="1793995"/>
              <a:chOff x="413944" y="1279010"/>
              <a:chExt cx="2350269" cy="1793995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507079" y="1279010"/>
                <a:ext cx="2160358" cy="553998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zh-CN" altLang="en-US" sz="1200" dirty="0"/>
                  <a:t>有哪些不同的方式可以协调角色间的互动？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13944" y="2058275"/>
                <a:ext cx="2350269" cy="1014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在本次活动中，你会尝试通过编程让角色间展开对话！你会用广播和定时</a:t>
                </a:r>
                <a:r>
                  <a:rPr lang="zh-CN" altLang="en-US" sz="1200" dirty="0" smtClean="0"/>
                  <a:t>这两种</a:t>
                </a:r>
                <a:r>
                  <a:rPr lang="zh-CN" altLang="en-US" sz="1200" dirty="0"/>
                  <a:t>操作，在已有的项目基础上进行改编，制作出一个笑话项目。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428968" y="3857808"/>
              <a:ext cx="2970138" cy="2034308"/>
              <a:chOff x="416269" y="3857808"/>
              <a:chExt cx="2970138" cy="2034308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V="1">
                <a:off x="525548" y="4194252"/>
                <a:ext cx="2717679" cy="2"/>
              </a:xfrm>
              <a:prstGeom prst="line">
                <a:avLst/>
              </a:prstGeom>
              <a:solidFill>
                <a:srgbClr val="FF0000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416269" y="4232861"/>
                <a:ext cx="2885167" cy="165925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查看“企鹅玩笑”项目的程序：</a:t>
                </a:r>
                <a:br>
                  <a:rPr lang="en-US" sz="1200" dirty="0">
                    <a:latin typeface="Futura Condensed"/>
                    <a:cs typeface="Futura Condensed"/>
                  </a:rPr>
                </a:br>
                <a:r>
                  <a:rPr lang="zh-CN" altLang="en-US" sz="1200" dirty="0">
                    <a:hlinkClick r:id="rId2" action="ppaction://hlinkfile"/>
                  </a:rPr>
                  <a:t>https://create.codelab.club/projects/1073/</a:t>
                </a:r>
                <a:endParaRPr lang="en-US" sz="120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了解项目是如何使用“等待”和“说”积木来协调对话的。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228600" indent="-22860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用“广播”和“当接收到”积木代替“等待”积木对作品进行改编</a:t>
                </a:r>
                <a:r>
                  <a:rPr lang="zh-CN" altLang="en-US" sz="1200" dirty="0" smtClean="0"/>
                  <a:t>。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3320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Futura Condensed"/>
                    <a:cs typeface="Futura Condensed"/>
                  </a:rPr>
                  <a:t>从这里开始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3831" y="6351394"/>
            <a:ext cx="7772400" cy="2153959"/>
            <a:chOff x="0" y="6351394"/>
            <a:chExt cx="7772400" cy="2153959"/>
          </a:xfrm>
        </p:grpSpPr>
        <p:sp>
          <p:nvSpPr>
            <p:cNvPr id="43" name="Rectangle 42"/>
            <p:cNvSpPr/>
            <p:nvPr/>
          </p:nvSpPr>
          <p:spPr>
            <a:xfrm>
              <a:off x="0" y="7858307"/>
              <a:ext cx="7772400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962555" y="7871867"/>
              <a:ext cx="3809845" cy="507475"/>
              <a:chOff x="3962555" y="7871867"/>
              <a:chExt cx="3809845" cy="507475"/>
            </a:xfrm>
          </p:grpSpPr>
          <p:sp>
            <p:nvSpPr>
              <p:cNvPr id="45" name="Diamond 44"/>
              <p:cNvSpPr/>
              <p:nvPr/>
            </p:nvSpPr>
            <p:spPr>
              <a:xfrm>
                <a:off x="5676977" y="8053258"/>
                <a:ext cx="381000" cy="326084"/>
              </a:xfrm>
              <a:prstGeom prst="diamond">
                <a:avLst/>
              </a:prstGeom>
              <a:solidFill>
                <a:srgbClr val="AA28B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3962555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完成了？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53" name="Oval Callout 52"/>
            <p:cNvSpPr/>
            <p:nvPr/>
          </p:nvSpPr>
          <p:spPr>
            <a:xfrm rot="15462013" flipV="1">
              <a:off x="413018" y="6228851"/>
              <a:ext cx="2153959" cy="2399046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 fontScale="62500" lnSpcReduction="20000"/>
            </a:bodyPr>
            <a:lstStyle/>
            <a:p>
              <a:pPr algn="ctr"/>
              <a:r>
                <a:rPr lang="zh-CN" altLang="en-US" sz="3200" dirty="0">
                  <a:solidFill>
                    <a:srgbClr val="AA28BA"/>
                  </a:solidFill>
                </a:rPr>
                <a:t>感觉进入死胡同了么？没关系！试试以下这些方法。。。</a:t>
              </a:r>
              <a:endParaRPr lang="en-US" sz="1600" kern="1300" baseline="-25000" dirty="0" smtClean="0">
                <a:solidFill>
                  <a:srgbClr val="AA28BA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170500" y="8517982"/>
            <a:ext cx="3330967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将</a:t>
            </a:r>
            <a:r>
              <a:rPr lang="zh-CN" altLang="en-US" sz="1200" dirty="0"/>
              <a:t>你的项目上传到“对话”工作室里</a:t>
            </a:r>
            <a:r>
              <a:rPr lang="zh-CN" altLang="en-US" sz="1200" dirty="0" smtClean="0"/>
              <a:t>去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: </a:t>
            </a:r>
            <a:br>
              <a:rPr lang="en-US" sz="1200" dirty="0">
                <a:latin typeface="Futura Condensed"/>
                <a:cs typeface="Futura Condensed"/>
              </a:rPr>
            </a:br>
            <a:r>
              <a:rPr lang="zh-CN" altLang="en-US" sz="1200" dirty="0">
                <a:hlinkClick r:id="rId3" action="ppaction://hlinkfile"/>
              </a:rPr>
              <a:t>https://create.codelab.club/studios/77/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挑战</a:t>
            </a:r>
            <a:r>
              <a:rPr lang="zh-CN" altLang="en-US" sz="1200" dirty="0"/>
              <a:t>自己，多做一些！添加更多的角色和对话。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和</a:t>
            </a:r>
            <a:r>
              <a:rPr lang="zh-CN" altLang="en-US" sz="1200" dirty="0"/>
              <a:t>同伴分享你的项目以及完成的过程。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帮助</a:t>
            </a:r>
            <a:r>
              <a:rPr lang="zh-CN" altLang="en-US" sz="1200" dirty="0"/>
              <a:t>其它人完成项目！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7995" y="8517982"/>
            <a:ext cx="3432036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和同伴一起头脑风暴！列出一些可能的解决方案，然后一起测试这些</a:t>
            </a:r>
            <a:r>
              <a:rPr lang="zh-CN" altLang="en-US" sz="1200" dirty="0" smtClean="0"/>
              <a:t>方案</a:t>
            </a:r>
            <a:r>
              <a:rPr lang="zh-CN" altLang="en-US" sz="1200" dirty="0"/>
              <a:t>的</a:t>
            </a:r>
            <a:r>
              <a:rPr lang="zh-CN" altLang="en-US" sz="1200" dirty="0" smtClean="0"/>
              <a:t>可行性。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在</a:t>
            </a:r>
            <a:r>
              <a:rPr lang="zh-CN" altLang="en-US" sz="1200" dirty="0"/>
              <a:t>项目的不同部分里尝试使用“广播”和“当接收到”积木</a:t>
            </a:r>
            <a:r>
              <a:rPr lang="zh-CN" altLang="en-US" sz="1200" dirty="0" smtClean="0"/>
              <a:t>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参考</a:t>
            </a:r>
            <a:r>
              <a:rPr lang="zh-CN" altLang="en-US" sz="1200" dirty="0"/>
              <a:t>“对话”工作室里的项目程序，看看其它人时如何协调角色间的</a:t>
            </a:r>
            <a:r>
              <a:rPr lang="zh-CN" altLang="en-US" sz="1200" dirty="0" smtClean="0"/>
              <a:t>对话</a:t>
            </a:r>
            <a:r>
              <a:rPr lang="zh-CN" altLang="en-US" sz="1200" dirty="0"/>
              <a:t>，从中寻求灵感。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57995" y="647673"/>
            <a:ext cx="281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Futura Condensed"/>
                <a:cs typeface="Futura Condensed"/>
              </a:rPr>
              <a:t>对话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  <p:pic>
        <p:nvPicPr>
          <p:cNvPr id="5" name="Picture 4" descr="广播积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155" y="5822315"/>
            <a:ext cx="1637665" cy="1806575"/>
          </a:xfrm>
          <a:prstGeom prst="rect">
            <a:avLst/>
          </a:prstGeom>
        </p:spPr>
      </p:pic>
      <p:pic>
        <p:nvPicPr>
          <p:cNvPr id="6" name="Picture 5" descr="等待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830" y="3275330"/>
            <a:ext cx="2082165" cy="2753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6840670" y="-5905"/>
            <a:ext cx="493776" cy="2791968"/>
            <a:chOff x="551129" y="-5905"/>
            <a:chExt cx="493776" cy="2791968"/>
          </a:xfrm>
        </p:grpSpPr>
        <p:pic>
          <p:nvPicPr>
            <p:cNvPr id="30" name="Picture 29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3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57995" y="2725094"/>
            <a:ext cx="6871221" cy="3167708"/>
            <a:chOff x="457995" y="2725094"/>
            <a:chExt cx="6871221" cy="3167708"/>
          </a:xfrm>
        </p:grpSpPr>
        <p:sp>
          <p:nvSpPr>
            <p:cNvPr id="104" name="Rectangle 103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7995" y="2725094"/>
              <a:ext cx="6871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latin typeface="Futura Condensed"/>
                  <a:cs typeface="Futura Condensed"/>
                </a:rPr>
                <a:t>你会如何向别人描述“广播”命令？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57995" y="6011157"/>
            <a:ext cx="6871221" cy="3167708"/>
            <a:chOff x="457995" y="2725094"/>
            <a:chExt cx="6871221" cy="3167708"/>
          </a:xfrm>
        </p:grpSpPr>
        <p:sp>
          <p:nvSpPr>
            <p:cNvPr id="108" name="Rectangle 107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57995" y="2725094"/>
              <a:ext cx="6871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latin typeface="Futura Condensed"/>
                  <a:cs typeface="Futura Condensed"/>
                </a:rPr>
                <a:t>你何时会在项目里用“定时”命令？你何时会在项目里使用“广播”命令？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115" name="TextBox 114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547435" y="701331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Futura Condensed"/>
                <a:cs typeface="Futura Condensed"/>
              </a:rPr>
              <a:t>对话</a:t>
            </a:r>
            <a:endParaRPr lang="en-US" altLang="zh-CN" sz="4000" dirty="0" smtClean="0">
              <a:latin typeface="Futura Condensed"/>
              <a:cs typeface="Futura Condensed"/>
            </a:endParaRPr>
          </a:p>
          <a:p>
            <a:r>
              <a:rPr lang="zh-CN" altLang="en-US" sz="4000" dirty="0" smtClean="0">
                <a:latin typeface="Futura Condensed"/>
                <a:cs typeface="Futura Condensed"/>
              </a:rPr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7-28 at 9.49.03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554" y="755849"/>
            <a:ext cx="3640966" cy="27421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45296" y="1614211"/>
            <a:ext cx="2357171" cy="1242304"/>
            <a:chOff x="422410" y="1576114"/>
            <a:chExt cx="2357171" cy="1242304"/>
          </a:xfrm>
        </p:grpSpPr>
        <p:sp>
          <p:nvSpPr>
            <p:cNvPr id="10" name="TextBox 9"/>
            <p:cNvSpPr txBox="1"/>
            <p:nvPr/>
          </p:nvSpPr>
          <p:spPr>
            <a:xfrm>
              <a:off x="515544" y="1576114"/>
              <a:ext cx="2159129" cy="36703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/>
                <a:t>舞台和角色有什么不同？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410" y="2173258"/>
              <a:ext cx="2357171" cy="6451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在本次活动中，你将完成一个变化场景的项目，如同有不同布景的故事</a:t>
              </a:r>
              <a:r>
                <a:rPr lang="zh-CN" altLang="en-US" sz="1200" dirty="0" smtClean="0"/>
                <a:t>或</a:t>
              </a:r>
              <a:r>
                <a:rPr lang="zh-CN" altLang="en-US" sz="1200" dirty="0"/>
                <a:t>幻灯片。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6672" y="4228628"/>
            <a:ext cx="2885167" cy="156845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从</a:t>
            </a:r>
            <a:r>
              <a:rPr lang="zh-CN" altLang="en-US" sz="1200" dirty="0"/>
              <a:t>“背景库”里选择多个背景，也可以上传背景或自己画</a:t>
            </a:r>
            <a:r>
              <a:rPr lang="zh-CN" altLang="en-US" sz="1200" dirty="0" smtClean="0"/>
              <a:t>背景。</a:t>
            </a:r>
            <a:endParaRPr lang="en-US" altLang="zh-CN" sz="1200" dirty="0" smtClean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尝试</a:t>
            </a:r>
            <a:r>
              <a:rPr lang="zh-CN" altLang="en-US" sz="1200" dirty="0"/>
              <a:t>使用“外观”和“事件”分类下的积木，编程控制背景的切换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给</a:t>
            </a:r>
            <a:r>
              <a:rPr lang="zh-CN" altLang="en-US" sz="1200" dirty="0"/>
              <a:t>舞台和角色增添配合背景切换的脚本命令。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6830" y="8580156"/>
            <a:ext cx="2748680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查找角色和舞台与场景相关的积木，测试它们的功能</a:t>
            </a:r>
            <a:r>
              <a:rPr lang="zh-CN" altLang="en-US" sz="1200" dirty="0" smtClean="0"/>
              <a:t>！</a:t>
            </a:r>
            <a:endParaRPr lang="en-US" altLang="zh-CN" sz="1200" dirty="0" smtClean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需要</a:t>
            </a:r>
            <a:r>
              <a:rPr lang="zh-CN" altLang="en-US" sz="1200" dirty="0"/>
              <a:t>更多的灵感么？ 到 </a:t>
            </a:r>
            <a:r>
              <a:rPr lang="en-US" sz="1200" dirty="0"/>
              <a:t>Scratch </a:t>
            </a:r>
            <a:r>
              <a:rPr lang="zh-CN" altLang="en-US" sz="1200" dirty="0"/>
              <a:t>在线社区去看看其它使用不同背景</a:t>
            </a:r>
            <a:r>
              <a:rPr lang="zh-CN" altLang="en-US" sz="1200" dirty="0" smtClean="0"/>
              <a:t>的项目</a:t>
            </a:r>
            <a:r>
              <a:rPr lang="zh-CN" altLang="en-US" sz="1200" dirty="0"/>
              <a:t>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1398022" y="8077594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/>
            <p:cNvSpPr/>
            <p:nvPr/>
          </p:nvSpPr>
          <p:spPr>
            <a:xfrm>
              <a:off x="5277046" y="8066025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0" y="7879206"/>
              <a:ext cx="318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试一试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185510" y="7884634"/>
              <a:ext cx="458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完成了？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11201" y="8580156"/>
            <a:ext cx="4073332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将</a:t>
            </a:r>
            <a:r>
              <a:rPr lang="zh-CN" altLang="en-US" sz="1200" dirty="0"/>
              <a:t>你的项目上传到“场景”工作室里</a:t>
            </a:r>
            <a:r>
              <a:rPr lang="zh-CN" altLang="en-US" sz="1200" dirty="0" smtClean="0"/>
              <a:t>去：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br>
              <a:rPr lang="en-US" sz="1200" kern="1100" spc="-20" dirty="0" smtClean="0">
                <a:latin typeface="Futura Condensed"/>
                <a:cs typeface="Futura Condensed"/>
              </a:rPr>
            </a:br>
            <a:r>
              <a:rPr lang="en-US" sz="1200" kern="1100" spc="-20" dirty="0" smtClean="0">
                <a:latin typeface="Futura Condensed"/>
                <a:cs typeface="Futura Condensed"/>
              </a:rPr>
              <a:t>  </a:t>
            </a:r>
            <a:r>
              <a:rPr lang="zh-CN" altLang="en-US" sz="1200" dirty="0"/>
              <a:t>  </a:t>
            </a:r>
            <a:r>
              <a:rPr lang="zh-CN" altLang="en-US" sz="1200" dirty="0">
                <a:hlinkClick r:id="rId2" action="ppaction://hlinkfile"/>
              </a:rPr>
              <a:t>https://create.codelab.club/studios/78/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挑战</a:t>
            </a:r>
            <a:r>
              <a:rPr lang="zh-CN" altLang="en-US" sz="1200" dirty="0"/>
              <a:t>自己，多做一些！给你的项目增加更多的背景</a:t>
            </a:r>
            <a:r>
              <a:rPr lang="zh-CN" altLang="en-US" sz="1200" dirty="0" smtClean="0"/>
              <a:t>变化。</a:t>
            </a:r>
            <a:endParaRPr lang="en-US" altLang="zh-CN" sz="1200" dirty="0" smtClean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帮助其他人完成项目。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打开</a:t>
            </a:r>
            <a:r>
              <a:rPr lang="zh-CN" altLang="en-US" sz="1200" dirty="0"/>
              <a:t>自己以前完成的一个项目或给你灵感的项目，在原</a:t>
            </a:r>
            <a:br>
              <a:rPr lang="zh-CN" altLang="en-US" sz="1200" dirty="0"/>
            </a:br>
            <a:r>
              <a:rPr lang="zh-CN" altLang="en-US" sz="1200" dirty="0"/>
              <a:t>    有基础上</a:t>
            </a:r>
            <a:r>
              <a:rPr lang="zh-CN" altLang="en-US" sz="1200" dirty="0" smtClean="0"/>
              <a:t>进行改编</a:t>
            </a:r>
            <a:r>
              <a:rPr lang="zh-CN" altLang="en-US" sz="1200" dirty="0"/>
              <a:t>，增加变换的背景。</a:t>
            </a:r>
            <a:endParaRPr lang="en-US" sz="1200" kern="1100" spc="-20" dirty="0" smtClean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3185510" y="8392109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Futura Condensed"/>
                <a:cs typeface="Futura Condensed"/>
              </a:rPr>
              <a:t>从这里开始</a:t>
            </a:r>
            <a:endParaRPr lang="en-US" sz="16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47435" y="595839"/>
            <a:ext cx="2815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Futura Condensed"/>
                <a:cs typeface="Futura Condensed"/>
              </a:rPr>
              <a:t>场景</a:t>
            </a:r>
            <a:endParaRPr lang="en-US" sz="4800" dirty="0" smtClean="0">
              <a:latin typeface="Futura Condensed"/>
              <a:cs typeface="Futura Condensed"/>
            </a:endParaRPr>
          </a:p>
        </p:txBody>
      </p:sp>
      <p:pic>
        <p:nvPicPr>
          <p:cNvPr id="3" name="Picture 2" descr="15 外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60" y="3856990"/>
            <a:ext cx="1611630" cy="1940560"/>
          </a:xfrm>
          <a:prstGeom prst="rect">
            <a:avLst/>
          </a:prstGeom>
        </p:spPr>
      </p:pic>
      <p:pic>
        <p:nvPicPr>
          <p:cNvPr id="4" name="Picture 3" descr="16 事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50" y="3857625"/>
            <a:ext cx="1397635" cy="1967865"/>
          </a:xfrm>
          <a:prstGeom prst="rect">
            <a:avLst/>
          </a:prstGeom>
        </p:spPr>
      </p:pic>
      <p:pic>
        <p:nvPicPr>
          <p:cNvPr id="7" name="Picture 6" descr="17 背景切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8570" y="6073140"/>
            <a:ext cx="1678940" cy="1635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57995" y="2725094"/>
            <a:ext cx="6872422" cy="6974779"/>
            <a:chOff x="443298" y="2725094"/>
            <a:chExt cx="6872422" cy="6974779"/>
          </a:xfrm>
        </p:grpSpPr>
        <p:grpSp>
          <p:nvGrpSpPr>
            <p:cNvPr id="51" name="Group 50"/>
            <p:cNvGrpSpPr/>
            <p:nvPr/>
          </p:nvGrpSpPr>
          <p:grpSpPr>
            <a:xfrm>
              <a:off x="444499" y="2725094"/>
              <a:ext cx="6871221" cy="1658949"/>
              <a:chOff x="444499" y="2725094"/>
              <a:chExt cx="6871221" cy="1658949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535219" y="3149603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444499" y="2725094"/>
                <a:ext cx="6871221" cy="337185"/>
                <a:chOff x="444499" y="3063754"/>
                <a:chExt cx="6871221" cy="337185"/>
              </a:xfrm>
            </p:grpSpPr>
            <p:sp>
              <p:nvSpPr>
                <p:cNvPr id="74" name="TextBox 73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舞台和角色有何共同点？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/>
            <p:cNvGrpSpPr/>
            <p:nvPr/>
          </p:nvGrpSpPr>
          <p:grpSpPr>
            <a:xfrm>
              <a:off x="444499" y="4496851"/>
              <a:ext cx="6871221" cy="1658950"/>
              <a:chOff x="444499" y="4530719"/>
              <a:chExt cx="6871221" cy="165895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535219" y="4955229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444499" y="4530719"/>
                <a:ext cx="6871221" cy="337185"/>
                <a:chOff x="444499" y="3063754"/>
                <a:chExt cx="6871221" cy="337185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舞台和角色有</a:t>
                  </a: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何不同点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 56"/>
            <p:cNvGrpSpPr/>
            <p:nvPr/>
          </p:nvGrpSpPr>
          <p:grpSpPr>
            <a:xfrm>
              <a:off x="444499" y="6268517"/>
              <a:ext cx="6871221" cy="1658950"/>
              <a:chOff x="444499" y="6353187"/>
              <a:chExt cx="6871221" cy="16589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35219" y="6777697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4499" y="6353187"/>
                <a:ext cx="6871221" cy="338554"/>
                <a:chOff x="444499" y="3063754"/>
                <a:chExt cx="6871221" cy="338554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如何触发角色在某个场景中的动作？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/>
            <p:cNvGrpSpPr/>
            <p:nvPr/>
          </p:nvGrpSpPr>
          <p:grpSpPr>
            <a:xfrm>
              <a:off x="443298" y="8040923"/>
              <a:ext cx="6871221" cy="1658950"/>
              <a:chOff x="443298" y="8176395"/>
              <a:chExt cx="6871221" cy="165895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34018" y="8600905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443298" y="8176395"/>
                <a:ext cx="6871221" cy="338554"/>
                <a:chOff x="444499" y="3063754"/>
                <a:chExt cx="6871221" cy="338554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除了动画项目外，还有什么类型的项目需要更换场景？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Group 75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77" name="TextBox 76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6840670" y="-5905"/>
            <a:ext cx="493776" cy="2791968"/>
            <a:chOff x="551129" y="-5905"/>
            <a:chExt cx="493776" cy="2791968"/>
          </a:xfrm>
        </p:grpSpPr>
        <p:pic>
          <p:nvPicPr>
            <p:cNvPr id="52" name="Picture 51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3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57995" y="595839"/>
            <a:ext cx="2815942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latin typeface="Futura Condensed"/>
                <a:cs typeface="Futura Condensed"/>
              </a:rPr>
              <a:t>场景</a:t>
            </a:r>
            <a:endParaRPr lang="en-US" altLang="zh-CN" sz="4400" dirty="0" smtClean="0">
              <a:latin typeface="Futura Condensed"/>
              <a:cs typeface="Futura Condensed"/>
            </a:endParaRPr>
          </a:p>
          <a:p>
            <a:r>
              <a:rPr lang="zh-CN" altLang="en-US" sz="4400" dirty="0" smtClean="0">
                <a:latin typeface="Futura Condensed"/>
                <a:cs typeface="Futura Condensed"/>
              </a:rPr>
              <a:t>反思</a:t>
            </a:r>
            <a:endParaRPr lang="en-US" sz="44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5" y="1523490"/>
            <a:ext cx="2357172" cy="1332695"/>
            <a:chOff x="409710" y="1458324"/>
            <a:chExt cx="2357172" cy="1332695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458324"/>
              <a:ext cx="2159129" cy="55181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/>
                <a:t>求助！你能调试这 </a:t>
              </a:r>
              <a:r>
                <a:rPr lang="en-US" altLang="zh-CN" sz="1200" dirty="0"/>
                <a:t>5 </a:t>
              </a:r>
              <a:r>
                <a:rPr lang="zh-CN" altLang="en-US" sz="1200" dirty="0"/>
                <a:t>个有问题的程序么？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ym typeface="+mn-ea"/>
                </a:rPr>
                <a:t>在本次活动中，你将查找 </a:t>
              </a:r>
              <a:r>
                <a:rPr lang="en-US" altLang="zh-CN" sz="1200" dirty="0">
                  <a:sym typeface="+mn-ea"/>
                </a:rPr>
                <a:t>5 </a:t>
              </a:r>
              <a:r>
                <a:rPr lang="zh-CN" altLang="en-US" sz="1200" dirty="0">
                  <a:sym typeface="+mn-ea"/>
                </a:rPr>
                <a:t>个程序中问题的原因，并找出对应的解决方法。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15665" y="8517982"/>
            <a:ext cx="3227327" cy="138366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列出程序中所有可能的问题</a:t>
            </a:r>
            <a:r>
              <a:rPr lang="zh-CN" altLang="en-US" sz="1200" dirty="0" smtClean="0"/>
              <a:t>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>
                <a:sym typeface="+mn-ea"/>
              </a:rPr>
              <a:t>记录</a:t>
            </a:r>
            <a:r>
              <a:rPr lang="zh-CN" altLang="en-US" sz="1200" dirty="0">
                <a:sym typeface="+mn-ea"/>
              </a:rPr>
              <a:t>你所做过的尝试，这是一个有用的提示。你会知道哪些是已经做过的，</a:t>
            </a:r>
            <a:r>
              <a:rPr lang="zh-CN" altLang="en-US" sz="1200" dirty="0" smtClean="0">
                <a:sym typeface="+mn-ea"/>
              </a:rPr>
              <a:t>下一步又</a:t>
            </a:r>
            <a:r>
              <a:rPr lang="zh-CN" altLang="en-US" sz="1200" dirty="0">
                <a:sym typeface="+mn-ea"/>
              </a:rPr>
              <a:t>应该尝试些</a:t>
            </a:r>
            <a:r>
              <a:rPr lang="zh-CN" altLang="en-US" sz="1200" dirty="0" smtClean="0">
                <a:sym typeface="+mn-ea"/>
              </a:rPr>
              <a:t>什么。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>
                <a:sym typeface="+mn-ea"/>
              </a:rPr>
              <a:t>和</a:t>
            </a:r>
            <a:r>
              <a:rPr lang="zh-CN" altLang="en-US" sz="1200" dirty="0">
                <a:sym typeface="+mn-ea"/>
              </a:rPr>
              <a:t>邻桌同学分享和比较彼此查找问题和解决问题的方法，直到你找到适合自己的调试策略。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76669" y="8517982"/>
            <a:ext cx="3314032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>
                <a:sym typeface="+mn-ea"/>
              </a:rPr>
              <a:t>+  </a:t>
            </a:r>
            <a:r>
              <a:rPr lang="zh-CN" altLang="en-US" sz="1200" dirty="0" smtClean="0">
                <a:sym typeface="+mn-ea"/>
              </a:rPr>
              <a:t>和</a:t>
            </a:r>
            <a:r>
              <a:rPr lang="zh-CN" altLang="en-US" sz="1200" dirty="0">
                <a:sym typeface="+mn-ea"/>
              </a:rPr>
              <a:t>同伴一起讨论彼此测试和调试的过程，记录你们解决方法中的相同点和不同点。</a:t>
            </a:r>
            <a:endParaRPr lang="zh-CN" altLang="en-US" sz="1200" dirty="0"/>
          </a:p>
          <a:p>
            <a:r>
              <a:rPr lang="en-US" altLang="zh-CN" sz="1200" dirty="0" smtClean="0">
                <a:sym typeface="+mn-ea"/>
              </a:rPr>
              <a:t>+  </a:t>
            </a:r>
            <a:r>
              <a:rPr lang="zh-CN" altLang="en-US" sz="1200" dirty="0" smtClean="0">
                <a:sym typeface="+mn-ea"/>
              </a:rPr>
              <a:t>右键点击</a:t>
            </a:r>
            <a:r>
              <a:rPr lang="zh-CN" altLang="en-US" sz="1200" dirty="0">
                <a:sym typeface="+mn-ea"/>
              </a:rPr>
              <a:t>程序积木，添加程序注释，这样可以帮助其他人更好地</a:t>
            </a:r>
            <a:r>
              <a:rPr lang="zh-CN" altLang="en-US" sz="1200" dirty="0" smtClean="0">
                <a:sym typeface="+mn-ea"/>
              </a:rPr>
              <a:t>理解你</a:t>
            </a:r>
            <a:r>
              <a:rPr lang="zh-CN" altLang="en-US" sz="1200" dirty="0">
                <a:sym typeface="+mn-ea"/>
              </a:rPr>
              <a:t>的程序。</a:t>
            </a:r>
            <a:endParaRPr lang="zh-CN" altLang="en-US" sz="1200" dirty="0"/>
          </a:p>
          <a:p>
            <a:r>
              <a:rPr lang="en-US" altLang="zh-CN" sz="1200" dirty="0" smtClean="0">
                <a:sym typeface="+mn-ea"/>
              </a:rPr>
              <a:t>+  </a:t>
            </a:r>
            <a:r>
              <a:rPr lang="zh-CN" altLang="en-US" sz="1200" dirty="0" smtClean="0">
                <a:sym typeface="+mn-ea"/>
              </a:rPr>
              <a:t>帮助</a:t>
            </a:r>
            <a:r>
              <a:rPr lang="zh-CN" altLang="en-US" sz="1200" dirty="0">
                <a:sym typeface="+mn-ea"/>
              </a:rPr>
              <a:t>其他人调试项目！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3829978" y="665968"/>
            <a:ext cx="3402084" cy="7151303"/>
            <a:chOff x="4430800" y="773826"/>
            <a:chExt cx="3377972" cy="6729575"/>
          </a:xfrm>
        </p:grpSpPr>
        <p:sp>
          <p:nvSpPr>
            <p:cNvPr id="34" name="Rectangle 33"/>
            <p:cNvSpPr/>
            <p:nvPr/>
          </p:nvSpPr>
          <p:spPr>
            <a:xfrm>
              <a:off x="4430802" y="773826"/>
              <a:ext cx="3377970" cy="11419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3.1 </a:t>
              </a:r>
              <a:r>
                <a:rPr lang="zh-CN" altLang="en-US" sz="1200" b="1" dirty="0"/>
                <a:t> </a:t>
              </a:r>
              <a:r>
                <a:rPr lang="zh-CN" altLang="en-US" sz="1200" dirty="0">
                  <a:hlinkClick r:id="rId1" action="ppaction://hlinkfile"/>
                </a:rPr>
                <a:t>https://create.codelab.club/projects/1096/</a:t>
              </a:r>
              <a:endParaRPr lang="en-US" sz="1200">
                <a:latin typeface="Futura Condensed"/>
                <a:cs typeface="Futura Condensed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sz="100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在这个程序里，</a:t>
              </a:r>
              <a:r>
                <a:rPr lang="en-US" altLang="zh-CN" sz="1100" dirty="0"/>
                <a:t>Scratch </a:t>
              </a:r>
              <a:r>
                <a:rPr lang="zh-CN" altLang="en-US" sz="1100" dirty="0"/>
                <a:t>猫会教 </a:t>
              </a:r>
              <a:r>
                <a:rPr lang="en-US" altLang="zh-CN" sz="1100" dirty="0"/>
                <a:t>Gobo </a:t>
              </a:r>
              <a:r>
                <a:rPr lang="zh-CN" altLang="en-US" sz="1100" dirty="0"/>
                <a:t>学猫叫。但轮到 </a:t>
              </a:r>
              <a:r>
                <a:rPr lang="en-US" altLang="zh-CN" sz="1100" dirty="0"/>
                <a:t>Gobo </a:t>
              </a:r>
              <a:r>
                <a:rPr lang="zh-CN" altLang="en-US" sz="1100" dirty="0"/>
                <a:t>的时候，它却</a:t>
              </a:r>
              <a:r>
                <a:rPr lang="zh-CN" altLang="en-US" sz="1100" dirty="0" smtClean="0"/>
                <a:t>没有</a:t>
              </a:r>
              <a:r>
                <a:rPr lang="zh-CN" altLang="en-US" sz="1100" dirty="0"/>
                <a:t>发出声音。该如何解决这个问题呢？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30802" y="1953524"/>
              <a:ext cx="3377970" cy="1315811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3.</a:t>
              </a:r>
              <a:r>
                <a:rPr lang="en-US" altLang="zh-CN" sz="1200" b="1" dirty="0">
                  <a:sym typeface="+mn-ea"/>
                </a:rPr>
                <a:t>2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 </a:t>
              </a:r>
              <a:r>
                <a:rPr lang="zh-CN" altLang="en-US" sz="1200" dirty="0">
                  <a:hlinkClick r:id="rId2" action="ppaction://hlinkfile"/>
                </a:rPr>
                <a:t>https://create.codelab.club/projects/1097/</a:t>
              </a:r>
              <a:endParaRPr lang="en-US" sz="1000">
                <a:latin typeface="Futura Condensed"/>
                <a:cs typeface="Futura Condensed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sz="100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在这个程序里，</a:t>
              </a:r>
              <a:r>
                <a:rPr lang="en-US" altLang="zh-CN" sz="1100" dirty="0"/>
                <a:t>Scratch </a:t>
              </a:r>
              <a:r>
                <a:rPr lang="zh-CN" altLang="en-US" sz="1100" dirty="0"/>
                <a:t>猫本该从 </a:t>
              </a:r>
              <a:r>
                <a:rPr lang="en-US" altLang="zh-CN" sz="1100" dirty="0"/>
                <a:t>1 </a:t>
              </a:r>
              <a:r>
                <a:rPr lang="zh-CN" altLang="en-US" sz="1100" dirty="0"/>
                <a:t>数到用户指定的数字，可是它却总是</a:t>
              </a:r>
              <a:r>
                <a:rPr lang="zh-CN" altLang="en-US" sz="1100" dirty="0" smtClean="0"/>
                <a:t>数到 </a:t>
              </a:r>
              <a:r>
                <a:rPr lang="en-US" altLang="zh-CN" sz="1100" dirty="0"/>
                <a:t>10</a:t>
              </a:r>
              <a:r>
                <a:rPr lang="zh-CN" altLang="en-US" sz="1100" dirty="0"/>
                <a:t>。该如何解决这个问题呢？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30800" y="3278035"/>
              <a:ext cx="3377972" cy="1315811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3.</a:t>
              </a:r>
              <a:r>
                <a:rPr lang="en-US" altLang="zh-CN" sz="1200" b="1" dirty="0">
                  <a:sym typeface="+mn-ea"/>
                </a:rPr>
                <a:t>3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 </a:t>
              </a:r>
              <a:r>
                <a:rPr lang="zh-CN" altLang="en-US" sz="1200" dirty="0">
                  <a:hlinkClick r:id="rId3" action="ppaction://hlinkfile"/>
                </a:rPr>
                <a:t>https://create.codelab.club/projects/1098/</a:t>
              </a:r>
              <a:endParaRPr lang="en-US" sz="1000">
                <a:latin typeface="Futura Condensed"/>
                <a:cs typeface="Futura Condensed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sz="100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在这个程序里，</a:t>
              </a:r>
              <a:r>
                <a:rPr lang="en-US" altLang="zh-CN" sz="1100" dirty="0"/>
                <a:t>Scratch </a:t>
              </a:r>
              <a:r>
                <a:rPr lang="zh-CN" altLang="en-US" sz="1100" dirty="0"/>
                <a:t>猫要依次呼叫 </a:t>
              </a:r>
              <a:r>
                <a:rPr lang="en-US" altLang="zh-CN" sz="1100" dirty="0"/>
                <a:t>Gobo </a:t>
              </a:r>
              <a:r>
                <a:rPr lang="zh-CN" altLang="en-US" sz="1100" dirty="0"/>
                <a:t>的朋友们：</a:t>
              </a:r>
              <a:r>
                <a:rPr lang="en-US" altLang="zh-CN" sz="1100" dirty="0"/>
                <a:t>Giga</a:t>
              </a:r>
              <a:r>
                <a:rPr lang="zh-CN" altLang="en-US" sz="1100" dirty="0"/>
                <a:t>、</a:t>
              </a:r>
              <a:r>
                <a:rPr lang="en-US" altLang="zh-CN" sz="1100" dirty="0" err="1"/>
                <a:t>Nano</a:t>
              </a:r>
              <a:r>
                <a:rPr lang="zh-CN" altLang="en-US" sz="1100" dirty="0"/>
                <a:t>、</a:t>
              </a:r>
              <a:r>
                <a:rPr lang="en-US" altLang="zh-CN" sz="1100" dirty="0" smtClean="0"/>
                <a:t>Pico </a:t>
              </a:r>
              <a:r>
                <a:rPr lang="zh-CN" altLang="en-US" sz="1100" dirty="0" smtClean="0"/>
                <a:t>和  </a:t>
              </a:r>
              <a:r>
                <a:rPr lang="en-US" altLang="zh-CN" sz="1100" dirty="0" err="1"/>
                <a:t>Tera</a:t>
              </a:r>
              <a:r>
                <a:rPr lang="zh-CN" altLang="en-US" sz="1100" dirty="0"/>
                <a:t>，可是它却同时呼叫了所有人。该如何解决这个问题呢？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30800" y="4602544"/>
              <a:ext cx="3377972" cy="1257848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3.</a:t>
              </a:r>
              <a:r>
                <a:rPr lang="en-US" altLang="zh-CN" sz="1200" b="1" dirty="0">
                  <a:sym typeface="+mn-ea"/>
                </a:rPr>
                <a:t>4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 </a:t>
              </a:r>
              <a:r>
                <a:rPr lang="zh-CN" altLang="en-US" sz="1200" dirty="0">
                  <a:hlinkClick r:id="rId4" action="ppaction://hlinkfile"/>
                </a:rPr>
                <a:t>https://create.codelab.club/projects/1099/</a:t>
              </a:r>
              <a:endParaRPr lang="en-US" sz="100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在这个程序里，</a:t>
              </a:r>
              <a:r>
                <a:rPr lang="en-US" altLang="zh-CN" sz="1100" dirty="0"/>
                <a:t>Scratch </a:t>
              </a:r>
              <a:r>
                <a:rPr lang="zh-CN" altLang="en-US" sz="1100" dirty="0"/>
                <a:t>猫和 </a:t>
              </a:r>
              <a:r>
                <a:rPr lang="en-US" altLang="zh-CN" sz="1100" dirty="0"/>
                <a:t>Gobo </a:t>
              </a:r>
              <a:r>
                <a:rPr lang="zh-CN" altLang="en-US" sz="1100" dirty="0"/>
                <a:t>一起练习跳跃。当 </a:t>
              </a:r>
              <a:r>
                <a:rPr lang="en-US" altLang="zh-CN" sz="1100" dirty="0"/>
                <a:t>Scratch </a:t>
              </a:r>
              <a:r>
                <a:rPr lang="zh-CN" altLang="en-US" sz="1100" dirty="0"/>
                <a:t>猫说</a:t>
              </a:r>
              <a:r>
                <a:rPr lang="zh-CN" altLang="en-US" sz="1100" dirty="0" smtClean="0"/>
                <a:t>“跳”的</a:t>
              </a:r>
              <a:r>
                <a:rPr lang="zh-CN" altLang="en-US" sz="1100" dirty="0"/>
                <a:t>时候，</a:t>
              </a:r>
              <a:r>
                <a:rPr lang="en-US" altLang="zh-CN" sz="1100" dirty="0"/>
                <a:t>Gobo </a:t>
              </a:r>
              <a:r>
                <a:rPr lang="zh-CN" altLang="en-US" sz="1100" dirty="0"/>
                <a:t>应该起跳，然后落下，但是它却没有动。该如何解决这个问题呢？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30800" y="5927057"/>
              <a:ext cx="3377972" cy="1576344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3.</a:t>
              </a:r>
              <a:r>
                <a:rPr lang="en-US" altLang="zh-CN" sz="1200" b="1" dirty="0">
                  <a:sym typeface="+mn-ea"/>
                </a:rPr>
                <a:t>5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 </a:t>
              </a:r>
              <a:r>
                <a:rPr lang="zh-CN" altLang="en-US" sz="1200" dirty="0">
                  <a:hlinkClick r:id="rId5" action="ppaction://hlinkfile"/>
                </a:rPr>
                <a:t>https://create.codelab.club/projects/1100/</a:t>
              </a:r>
              <a:endParaRPr lang="en-US" sz="100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在这个程序里，当你按下右键时，场景应该发生改变。项目的主角</a:t>
              </a:r>
              <a:r>
                <a:rPr lang="en-US" altLang="zh-CN" sz="1100" dirty="0"/>
                <a:t>——</a:t>
              </a:r>
              <a:r>
                <a:rPr lang="zh-CN" altLang="en-US" sz="1100" dirty="0"/>
                <a:t>恐龙</a:t>
              </a:r>
              <a:r>
                <a:rPr lang="en-US" altLang="zh-CN" sz="1100" dirty="0"/>
                <a:t>——</a:t>
              </a:r>
              <a:r>
                <a:rPr lang="zh-CN" altLang="en-US" sz="1100" dirty="0"/>
                <a:t>只应该在礼堂场景才出现，其他场景它是隐身的。当场景切换成礼堂时，恐龙会出现并且表演一段舞蹈。但是现在恐龙始终出现，而且没有在正确的时候跳舞。该如何解决这个问题呢？</a:t>
              </a:r>
              <a:endParaRPr lang="zh-CN" altLang="en-US" sz="11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7031" y="3857808"/>
            <a:ext cx="3216275" cy="2144395"/>
            <a:chOff x="427031" y="3857808"/>
            <a:chExt cx="3216275" cy="2144395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7808"/>
              <a:ext cx="3216275" cy="2144395"/>
              <a:chOff x="427031" y="3857808"/>
              <a:chExt cx="3216275" cy="2144395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458"/>
                <a:ext cx="3216275" cy="176974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进入第 </a:t>
                </a:r>
                <a:r>
                  <a:rPr lang="en-US" altLang="zh-CN" sz="1200" dirty="0"/>
                  <a:t>3 </a:t>
                </a:r>
                <a:r>
                  <a:rPr lang="zh-CN" altLang="en-US" sz="1200" dirty="0"/>
                  <a:t>单元</a:t>
                </a:r>
                <a:r>
                  <a:rPr lang="zh-CN" altLang="en-US" sz="1200" dirty="0" smtClean="0"/>
                  <a:t>“抓虫子”工作室：</a:t>
                </a:r>
                <a:r>
                  <a:rPr lang="zh-CN" altLang="en-US" sz="1200" dirty="0" smtClean="0">
                    <a:hlinkClick r:id="rId6" action="ppaction://hlinkfile"/>
                  </a:rPr>
                  <a:t>https://create.codelab.club/studios/79/</a:t>
                </a:r>
                <a:endParaRPr lang="en-US" sz="1200" dirty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对 </a:t>
                </a:r>
                <a:r>
                  <a:rPr lang="en-US" altLang="zh-CN" sz="1200" dirty="0"/>
                  <a:t>5 </a:t>
                </a:r>
                <a:r>
                  <a:rPr lang="zh-CN" altLang="en-US" sz="1200" dirty="0"/>
                  <a:t>个有问题的程序进行测试和调试</a:t>
                </a:r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endParaRPr lang="en-US" altLang="zh-CN" sz="1200" dirty="0" smtClean="0"/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>
                    <a:sym typeface="+mn-ea"/>
                  </a:rPr>
                  <a:t>写下你的解决方案，或用你的解决方案对问题程序进行改编</a:t>
                </a:r>
                <a:r>
                  <a:rPr lang="zh-CN" altLang="en-US" sz="1200" dirty="0" smtClean="0">
                    <a:sym typeface="+mn-ea"/>
                  </a:rPr>
                  <a:t>。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Futura Condensed"/>
                    <a:cs typeface="Futura Condensed"/>
                  </a:rPr>
                  <a:t>从这里开始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457995" y="595839"/>
            <a:ext cx="281594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Futura Condensed"/>
                <a:cs typeface="Futura Condensed"/>
              </a:rPr>
              <a:t>抓虫子</a:t>
            </a:r>
            <a:endParaRPr lang="en-US" sz="4800" dirty="0">
              <a:latin typeface="Futura Condensed"/>
              <a:cs typeface="Futura Condensed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831" y="6351394"/>
            <a:ext cx="7772400" cy="2153959"/>
            <a:chOff x="0" y="6351394"/>
            <a:chExt cx="7772400" cy="2153959"/>
          </a:xfrm>
        </p:grpSpPr>
        <p:sp>
          <p:nvSpPr>
            <p:cNvPr id="45" name="Rectangle 44"/>
            <p:cNvSpPr/>
            <p:nvPr/>
          </p:nvSpPr>
          <p:spPr>
            <a:xfrm>
              <a:off x="0" y="7858307"/>
              <a:ext cx="7772400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962555" y="7871867"/>
              <a:ext cx="3809845" cy="507475"/>
              <a:chOff x="3962555" y="7871867"/>
              <a:chExt cx="3809845" cy="507475"/>
            </a:xfrm>
          </p:grpSpPr>
          <p:sp>
            <p:nvSpPr>
              <p:cNvPr id="49" name="Diamond 48"/>
              <p:cNvSpPr/>
              <p:nvPr/>
            </p:nvSpPr>
            <p:spPr>
              <a:xfrm>
                <a:off x="5676977" y="8053258"/>
                <a:ext cx="381000" cy="326084"/>
              </a:xfrm>
              <a:prstGeom prst="diamond">
                <a:avLst/>
              </a:prstGeom>
              <a:solidFill>
                <a:srgbClr val="AA28B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62555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完成了？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47" name="Oval Callout 46"/>
            <p:cNvSpPr/>
            <p:nvPr/>
          </p:nvSpPr>
          <p:spPr>
            <a:xfrm rot="15462013" flipV="1">
              <a:off x="413018" y="6228851"/>
              <a:ext cx="2153959" cy="2399046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 fontScale="62500" lnSpcReduction="20000"/>
            </a:bodyPr>
            <a:lstStyle/>
            <a:p>
              <a:pPr algn="ctr"/>
              <a:r>
                <a:rPr lang="zh-CN" altLang="en-US" sz="3200" dirty="0">
                  <a:solidFill>
                    <a:srgbClr val="AA28BA"/>
                  </a:solidFill>
                </a:rPr>
                <a:t>感觉进入死胡同了么？没关系！试试以下这些方法。。。</a:t>
              </a:r>
              <a:endParaRPr lang="en-US" sz="1600" kern="1300" baseline="-25000" dirty="0" smtClean="0">
                <a:solidFill>
                  <a:srgbClr val="AA28BA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57995" y="2725094"/>
            <a:ext cx="6872422" cy="6974779"/>
            <a:chOff x="443298" y="2725094"/>
            <a:chExt cx="6872422" cy="6974779"/>
          </a:xfrm>
        </p:grpSpPr>
        <p:grpSp>
          <p:nvGrpSpPr>
            <p:cNvPr id="51" name="Group 50"/>
            <p:cNvGrpSpPr/>
            <p:nvPr/>
          </p:nvGrpSpPr>
          <p:grpSpPr>
            <a:xfrm>
              <a:off x="444499" y="2725094"/>
              <a:ext cx="6871221" cy="1658949"/>
              <a:chOff x="444499" y="2725094"/>
              <a:chExt cx="6871221" cy="1658949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535219" y="3149603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444499" y="2725094"/>
                <a:ext cx="6871221" cy="337185"/>
                <a:chOff x="444499" y="3063754"/>
                <a:chExt cx="6871221" cy="337185"/>
              </a:xfrm>
            </p:grpSpPr>
            <p:sp>
              <p:nvSpPr>
                <p:cNvPr id="74" name="TextBox 73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问题出在哪里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/>
            <p:cNvGrpSpPr/>
            <p:nvPr/>
          </p:nvGrpSpPr>
          <p:grpSpPr>
            <a:xfrm>
              <a:off x="444499" y="4496851"/>
              <a:ext cx="6871221" cy="1658950"/>
              <a:chOff x="444499" y="4530719"/>
              <a:chExt cx="6871221" cy="165895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535219" y="4955229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444499" y="4530719"/>
                <a:ext cx="6871221" cy="337185"/>
                <a:chOff x="444499" y="3063754"/>
                <a:chExt cx="6871221" cy="337185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你是怎么找到问题的？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 56"/>
            <p:cNvGrpSpPr/>
            <p:nvPr/>
          </p:nvGrpSpPr>
          <p:grpSpPr>
            <a:xfrm>
              <a:off x="444499" y="6268517"/>
              <a:ext cx="6871221" cy="1658950"/>
              <a:chOff x="444499" y="6353187"/>
              <a:chExt cx="6871221" cy="16589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35219" y="6777697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4499" y="6353187"/>
                <a:ext cx="6871221" cy="337185"/>
                <a:chOff x="444499" y="3063754"/>
                <a:chExt cx="6871221" cy="337185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你是怎么解决问题的？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/>
            <p:cNvGrpSpPr/>
            <p:nvPr/>
          </p:nvGrpSpPr>
          <p:grpSpPr>
            <a:xfrm>
              <a:off x="443298" y="8040923"/>
              <a:ext cx="6871221" cy="1658950"/>
              <a:chOff x="443298" y="8176395"/>
              <a:chExt cx="6871221" cy="165895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34018" y="8600905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443298" y="8176395"/>
                <a:ext cx="6871221" cy="337185"/>
                <a:chOff x="444499" y="3063754"/>
                <a:chExt cx="6871221" cy="337185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其他人有其他方法解决问题吗？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Group 75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77" name="TextBox 76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6840670" y="-5905"/>
            <a:ext cx="493776" cy="2791968"/>
            <a:chOff x="551129" y="-5905"/>
            <a:chExt cx="493776" cy="2791968"/>
          </a:xfrm>
        </p:grpSpPr>
        <p:pic>
          <p:nvPicPr>
            <p:cNvPr id="52" name="Picture 51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3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57995" y="649497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Futura Condensed"/>
                <a:cs typeface="Futura Condensed"/>
              </a:rPr>
              <a:t>抓虫子</a:t>
            </a:r>
            <a:endParaRPr lang="en-US" altLang="zh-CN" sz="4000" dirty="0" smtClean="0">
              <a:latin typeface="Futura Condensed"/>
              <a:cs typeface="Futura Condensed"/>
            </a:endParaRPr>
          </a:p>
          <a:p>
            <a:r>
              <a:rPr lang="zh-CN" altLang="en-US" sz="4000" dirty="0" smtClean="0">
                <a:latin typeface="Futura Condensed"/>
                <a:cs typeface="Futura Condensed"/>
              </a:rPr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3459</Words>
  <Application>WPS Presentation</Application>
  <PresentationFormat>Custom</PresentationFormat>
  <Paragraphs>291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Arial</vt:lpstr>
      <vt:lpstr>SimSun</vt:lpstr>
      <vt:lpstr>Wingdings</vt:lpstr>
      <vt:lpstr>Futura Condensed</vt:lpstr>
      <vt:lpstr>Thonburi</vt:lpstr>
      <vt:lpstr>Arial</vt:lpstr>
      <vt:lpstr>Lucida Grande</vt:lpstr>
      <vt:lpstr>SimSun</vt:lpstr>
      <vt:lpstr>宋体-简</vt:lpstr>
      <vt:lpstr>微软雅黑</vt:lpstr>
      <vt:lpstr>汉仪旗黑</vt:lpstr>
      <vt:lpstr>Arial Unicode MS</vt:lpstr>
      <vt:lpstr>Calibri</vt:lpstr>
      <vt:lpstr>Helvetica Neue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Christan Balch</dc:creator>
  <cp:lastModifiedBy>hello_mac</cp:lastModifiedBy>
  <cp:revision>827</cp:revision>
  <cp:lastPrinted>2020-10-02T12:26:02Z</cp:lastPrinted>
  <dcterms:created xsi:type="dcterms:W3CDTF">2020-10-02T12:26:02Z</dcterms:created>
  <dcterms:modified xsi:type="dcterms:W3CDTF">2020-10-02T12:26:02Z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1033-2.7.0.4476</vt:lpwstr>
  </property>
</Properties>
</file>